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al Bold" panose="020B0704020202020204" pitchFamily="34" charset="0"/>
      <p:regular r:id="rId10"/>
      <p:bold r:id="rId11"/>
    </p:embeddedFont>
    <p:embeddedFont>
      <p:font typeface="Be Vietnam Ultra-Bold" panose="020B0604020202020204" charset="0"/>
      <p:regular r:id="rId12"/>
    </p:embeddedFont>
    <p:embeddedFont>
      <p:font typeface="Bebas Neue Bold" panose="020B0604020202020204" charset="0"/>
      <p:regular r:id="rId13"/>
    </p:embeddedFon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Cinzel Bold" panose="020B0604020202020204" charset="0"/>
      <p:regular r:id="rId16"/>
    </p:embeddedFont>
    <p:embeddedFont>
      <p:font typeface="IBM Plex Sans Bold" panose="020B0604020202020204" charset="0"/>
      <p:regular r:id="rId17"/>
    </p:embeddedFont>
    <p:embeddedFont>
      <p:font typeface="Oswald Bold" panose="020B0604020202020204" charset="0"/>
      <p:regular r:id="rId18"/>
    </p:embeddedFont>
    <p:embeddedFont>
      <p:font typeface="Times New Roman Bold" panose="02020803070505020304" pitchFamily="18" charset="0"/>
      <p:regular r:id="rId19"/>
      <p:bold r:id="rId20"/>
    </p:embeddedFont>
    <p:embeddedFont>
      <p:font typeface="Times New Roman MT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94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830" y="1236663"/>
            <a:ext cx="1727384" cy="1727384"/>
          </a:xfrm>
          <a:custGeom>
            <a:avLst/>
            <a:gdLst/>
            <a:ahLst/>
            <a:cxnLst/>
            <a:rect l="l" t="t" r="r" b="b"/>
            <a:pathLst>
              <a:path w="1727384" h="1727384">
                <a:moveTo>
                  <a:pt x="0" y="0"/>
                </a:moveTo>
                <a:lnTo>
                  <a:pt x="1727384" y="0"/>
                </a:lnTo>
                <a:lnTo>
                  <a:pt x="1727384" y="1727385"/>
                </a:lnTo>
                <a:lnTo>
                  <a:pt x="0" y="1727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08801" y="1268907"/>
            <a:ext cx="1853397" cy="1853397"/>
          </a:xfrm>
          <a:custGeom>
            <a:avLst/>
            <a:gdLst/>
            <a:ahLst/>
            <a:cxnLst/>
            <a:rect l="l" t="t" r="r" b="b"/>
            <a:pathLst>
              <a:path w="1853397" h="1853397">
                <a:moveTo>
                  <a:pt x="0" y="0"/>
                </a:moveTo>
                <a:lnTo>
                  <a:pt x="1853398" y="0"/>
                </a:lnTo>
                <a:lnTo>
                  <a:pt x="1853398" y="1853397"/>
                </a:lnTo>
                <a:lnTo>
                  <a:pt x="0" y="1853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388012" y="1677384"/>
            <a:ext cx="3692057" cy="65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1"/>
              </a:lnSpc>
            </a:pPr>
            <a:r>
              <a:rPr lang="en-US" sz="3722" b="1" spc="17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(UGC AUTONOMOUS)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6885" y="772661"/>
            <a:ext cx="17474230" cy="96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4"/>
              </a:lnSpc>
            </a:pPr>
            <a:r>
              <a:rPr lang="en-US" sz="5710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J.B.INSTITUTE OF ENGINEERING AND TECHNOLOGY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02516" y="2235890"/>
            <a:ext cx="12482967" cy="462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  <a:spcBef>
                <a:spcPct val="0"/>
              </a:spcBef>
            </a:pPr>
            <a:r>
              <a:rPr lang="en-US" sz="2465" spc="4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Accredited by NAAC &amp; NBA, Approved by AICTE  &amp; Permanently Affiliated to JNTUH</a:t>
            </a:r>
          </a:p>
        </p:txBody>
      </p:sp>
      <p:sp>
        <p:nvSpPr>
          <p:cNvPr id="11" name="Freeform 11"/>
          <p:cNvSpPr/>
          <p:nvPr/>
        </p:nvSpPr>
        <p:spPr>
          <a:xfrm>
            <a:off x="5984431" y="2519481"/>
            <a:ext cx="6356114" cy="6356114"/>
          </a:xfrm>
          <a:custGeom>
            <a:avLst/>
            <a:gdLst/>
            <a:ahLst/>
            <a:cxnLst/>
            <a:rect l="l" t="t" r="r" b="b"/>
            <a:pathLst>
              <a:path w="6356114" h="6356114">
                <a:moveTo>
                  <a:pt x="0" y="0"/>
                </a:moveTo>
                <a:lnTo>
                  <a:pt x="6356114" y="0"/>
                </a:lnTo>
                <a:lnTo>
                  <a:pt x="6356114" y="6356114"/>
                </a:lnTo>
                <a:lnTo>
                  <a:pt x="0" y="63561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984431" y="2834344"/>
            <a:ext cx="6079721" cy="6079721"/>
          </a:xfrm>
          <a:custGeom>
            <a:avLst/>
            <a:gdLst/>
            <a:ahLst/>
            <a:cxnLst/>
            <a:rect l="l" t="t" r="r" b="b"/>
            <a:pathLst>
              <a:path w="6079721" h="6079721">
                <a:moveTo>
                  <a:pt x="0" y="0"/>
                </a:moveTo>
                <a:lnTo>
                  <a:pt x="6079721" y="0"/>
                </a:lnTo>
                <a:lnTo>
                  <a:pt x="6079721" y="6079721"/>
                </a:lnTo>
                <a:lnTo>
                  <a:pt x="0" y="60797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-1384526" y="6726434"/>
            <a:ext cx="19603640" cy="4298322"/>
          </a:xfrm>
          <a:custGeom>
            <a:avLst/>
            <a:gdLst/>
            <a:ahLst/>
            <a:cxnLst/>
            <a:rect l="l" t="t" r="r" b="b"/>
            <a:pathLst>
              <a:path w="19603640" h="4298322">
                <a:moveTo>
                  <a:pt x="0" y="0"/>
                </a:moveTo>
                <a:lnTo>
                  <a:pt x="19603641" y="0"/>
                </a:lnTo>
                <a:lnTo>
                  <a:pt x="19603641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9822" b="-48598"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-497634" y="7595627"/>
            <a:ext cx="19463349" cy="4298322"/>
          </a:xfrm>
          <a:custGeom>
            <a:avLst/>
            <a:gdLst/>
            <a:ahLst/>
            <a:cxnLst/>
            <a:rect l="l" t="t" r="r" b="b"/>
            <a:pathLst>
              <a:path w="19463349" h="4298322">
                <a:moveTo>
                  <a:pt x="0" y="0"/>
                </a:moveTo>
                <a:lnTo>
                  <a:pt x="19463348" y="0"/>
                </a:lnTo>
                <a:lnTo>
                  <a:pt x="19463348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3228" b="-52986"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-218038" y="7109139"/>
            <a:ext cx="18577698" cy="4298322"/>
          </a:xfrm>
          <a:custGeom>
            <a:avLst/>
            <a:gdLst/>
            <a:ahLst/>
            <a:cxnLst/>
            <a:rect l="l" t="t" r="r" b="b"/>
            <a:pathLst>
              <a:path w="18577698" h="4298322">
                <a:moveTo>
                  <a:pt x="0" y="0"/>
                </a:moveTo>
                <a:lnTo>
                  <a:pt x="18577699" y="0"/>
                </a:lnTo>
                <a:lnTo>
                  <a:pt x="18577699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9648" b="-32632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8701183" y="9022158"/>
            <a:ext cx="922610" cy="9226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3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623793" y="9022158"/>
            <a:ext cx="922610" cy="9226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9642843" y="9038206"/>
            <a:ext cx="889923" cy="889923"/>
          </a:xfrm>
          <a:custGeom>
            <a:avLst/>
            <a:gdLst/>
            <a:ahLst/>
            <a:cxnLst/>
            <a:rect l="l" t="t" r="r" b="b"/>
            <a:pathLst>
              <a:path w="889923" h="889923">
                <a:moveTo>
                  <a:pt x="0" y="0"/>
                </a:moveTo>
                <a:lnTo>
                  <a:pt x="889923" y="0"/>
                </a:lnTo>
                <a:lnTo>
                  <a:pt x="889923" y="889923"/>
                </a:lnTo>
                <a:lnTo>
                  <a:pt x="0" y="8899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6855962" y="9022158"/>
            <a:ext cx="922610" cy="92261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6888057" y="9054253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5" y="0"/>
                </a:lnTo>
                <a:lnTo>
                  <a:pt x="890515" y="890516"/>
                </a:lnTo>
                <a:lnTo>
                  <a:pt x="0" y="8905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0546404" y="9022158"/>
            <a:ext cx="922610" cy="92261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562451" y="9038206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6" y="0"/>
                </a:lnTo>
                <a:lnTo>
                  <a:pt x="890516" y="890515"/>
                </a:lnTo>
                <a:lnTo>
                  <a:pt x="0" y="8905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7778572" y="9022158"/>
            <a:ext cx="922610" cy="92261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3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8717230" y="9022158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6" y="0"/>
                </a:lnTo>
                <a:lnTo>
                  <a:pt x="890516" y="890516"/>
                </a:lnTo>
                <a:lnTo>
                  <a:pt x="0" y="8905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7794620" y="9038206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5" y="0"/>
                </a:lnTo>
                <a:lnTo>
                  <a:pt x="890515" y="890515"/>
                </a:lnTo>
                <a:lnTo>
                  <a:pt x="0" y="89051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6794391" y="8420662"/>
            <a:ext cx="4552841" cy="530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133" b="1" u="sng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Organized by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4350" y="409872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13837" y="3935507"/>
            <a:ext cx="12792763" cy="1265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 Title – human error remains the  biggest vulnerability in cybersecurity breaches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45389" y="5419213"/>
            <a:ext cx="7377443" cy="611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Name              - champions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0830" y="6637910"/>
            <a:ext cx="12792762" cy="611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Lead                -</a:t>
            </a:r>
            <a:r>
              <a:rPr lang="en-US" sz="3645" b="1" dirty="0" err="1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chidurala</a:t>
            </a:r>
            <a:r>
              <a:rPr lang="en-US" sz="3645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645" b="1" dirty="0" err="1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sankeerth</a:t>
            </a:r>
            <a:endParaRPr lang="en-US" sz="3645" b="1" dirty="0">
              <a:solidFill>
                <a:srgbClr val="2E006A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12432" y="7925776"/>
            <a:ext cx="14703967" cy="611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03"/>
              </a:lnSpc>
            </a:pPr>
            <a:r>
              <a:rPr lang="en-US" sz="3645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Dept. Name        -ELECTRONIS AND COMPUTER ENGINNERING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1393" y="2613680"/>
            <a:ext cx="10234807" cy="611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Selected Track        - data security</a:t>
            </a:r>
          </a:p>
        </p:txBody>
      </p:sp>
      <p:sp>
        <p:nvSpPr>
          <p:cNvPr id="12" name="Freeform 12"/>
          <p:cNvSpPr/>
          <p:nvPr/>
        </p:nvSpPr>
        <p:spPr>
          <a:xfrm>
            <a:off x="927092" y="2518540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2620148"/>
            <a:ext cx="786098" cy="786098"/>
            <a:chOff x="0" y="0"/>
            <a:chExt cx="1048131" cy="10481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927092" y="3879336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28700" y="3980944"/>
            <a:ext cx="786098" cy="786098"/>
            <a:chOff x="0" y="0"/>
            <a:chExt cx="1048131" cy="10481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927092" y="5196650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028700" y="5298258"/>
            <a:ext cx="786098" cy="786098"/>
            <a:chOff x="0" y="0"/>
            <a:chExt cx="1048131" cy="10481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927092" y="6557446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028700" y="6659054"/>
            <a:ext cx="786098" cy="786098"/>
            <a:chOff x="0" y="0"/>
            <a:chExt cx="1048131" cy="10481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927092" y="7885350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028700" y="7986957"/>
            <a:ext cx="786098" cy="786098"/>
            <a:chOff x="0" y="0"/>
            <a:chExt cx="1048131" cy="10481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028700" y="990600"/>
            <a:ext cx="1440116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>
                <a:solidFill>
                  <a:srgbClr val="2E006A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TEAM DETAILS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53197" y="2532244"/>
            <a:ext cx="537111" cy="72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53197" y="3873991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53197" y="5192507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53197" y="6566971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53197" y="7880142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4350" y="304949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94623" y="3466910"/>
            <a:ext cx="16526577" cy="1317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5430" lvl="1" algn="l">
              <a:lnSpc>
                <a:spcPts val="5280"/>
              </a:lnSpc>
            </a:pPr>
            <a:r>
              <a:rPr lang="en-US" sz="4400" b="1" u="sng" dirty="0">
                <a:solidFill>
                  <a:srgbClr val="1F497D"/>
                </a:solidFill>
                <a:latin typeface="Arial Bold"/>
                <a:ea typeface="Arial"/>
                <a:cs typeface="Arial Bold"/>
                <a:sym typeface="Arial Bold"/>
              </a:rPr>
              <a:t>ERROR SENTINEL:INTELLIGENT REAL-TIME ERROR DETECTION AND MONITORING SYSTEM</a:t>
            </a:r>
            <a:endParaRPr lang="en-US" sz="4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49479" y="575216"/>
            <a:ext cx="6369122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IDEA TITLE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26656" y="-3867752"/>
            <a:ext cx="17487900" cy="14458504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r>
              <a:rPr lang="en-US" dirty="0"/>
              <a:t>re</a:t>
            </a:r>
            <a:endParaRPr lang="en-IN" dirty="0"/>
          </a:p>
        </p:txBody>
      </p:sp>
      <p:sp>
        <p:nvSpPr>
          <p:cNvPr id="7" name="TextBox 7"/>
          <p:cNvSpPr txBox="1"/>
          <p:nvPr/>
        </p:nvSpPr>
        <p:spPr>
          <a:xfrm>
            <a:off x="2848480" y="655320"/>
            <a:ext cx="12771120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dirty="0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TECHNICAL APPROACH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0540" y="2770383"/>
            <a:ext cx="13075920" cy="615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TECHNOLOGIES: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frontend of the project is created using html and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design the web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page.the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project is developed and tested using visual studio code and a web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browser.the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project uses python libraries like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flask,JSON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different tasks.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1300" lvl="1"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IMPLEMENTATION AND METHODLOGIES:</a:t>
            </a:r>
          </a:p>
          <a:p>
            <a:pPr marL="241300" lvl="1" algn="just">
              <a:lnSpc>
                <a:spcPts val="4800"/>
              </a:lnSpc>
            </a:pP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questions and tips are collected and stored in JSON and text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files.the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quiz page allow users to allow answer question related to human errors in cyber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security.this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page will display the users score along with suggestions to improve</a:t>
            </a:r>
          </a:p>
          <a:p>
            <a:pPr marL="241300" lvl="1" algn="just">
              <a:lnSpc>
                <a:spcPts val="4800"/>
              </a:lnSpc>
            </a:pPr>
            <a:endParaRPr lang="en-US" sz="4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4350" y="-19050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endParaRPr lang="en-IN" dirty="0"/>
          </a:p>
        </p:txBody>
      </p:sp>
      <p:sp>
        <p:nvSpPr>
          <p:cNvPr id="7" name="TextBox 7"/>
          <p:cNvSpPr txBox="1"/>
          <p:nvPr/>
        </p:nvSpPr>
        <p:spPr>
          <a:xfrm>
            <a:off x="3038980" y="731520"/>
            <a:ext cx="12390120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 dirty="0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FEASIBILITY AND VIABILITY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629F4F-BAB6-1A04-0206-94916E3CB83E}"/>
              </a:ext>
            </a:extLst>
          </p:cNvPr>
          <p:cNvSpPr txBox="1"/>
          <p:nvPr/>
        </p:nvSpPr>
        <p:spPr>
          <a:xfrm>
            <a:off x="4800600" y="2794872"/>
            <a:ext cx="108204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/>
              <a:t>Tech stack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/>
              <a:t>Required modules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/>
              <a:t>Skill requirements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/>
              <a:t>Integration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36F50-C52E-3AC5-664A-6D2D4E532955}"/>
              </a:ext>
            </a:extLst>
          </p:cNvPr>
          <p:cNvSpPr txBox="1"/>
          <p:nvPr/>
        </p:nvSpPr>
        <p:spPr>
          <a:xfrm>
            <a:off x="3038980" y="5253060"/>
            <a:ext cx="1273442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viability: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Market viability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Financial </a:t>
            </a:r>
          </a:p>
          <a:p>
            <a:endParaRPr lang="en-IN" sz="4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4350" y="319460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r>
              <a:rPr lang="en-US" dirty="0" err="1"/>
              <a:t>i</a:t>
            </a:r>
            <a:endParaRPr lang="en-IN" dirty="0"/>
          </a:p>
        </p:txBody>
      </p:sp>
      <p:sp>
        <p:nvSpPr>
          <p:cNvPr id="7" name="TextBox 7"/>
          <p:cNvSpPr txBox="1"/>
          <p:nvPr/>
        </p:nvSpPr>
        <p:spPr>
          <a:xfrm>
            <a:off x="3749040" y="731520"/>
            <a:ext cx="10789920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IMPACT AND BENEFITS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96440" y="3259446"/>
            <a:ext cx="12009120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2800" lvl="1" indent="-571500" algn="just">
              <a:lnSpc>
                <a:spcPts val="48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Alert fatigue</a:t>
            </a:r>
          </a:p>
          <a:p>
            <a:pPr marL="812800" lvl="1" indent="-571500" algn="just">
              <a:lnSpc>
                <a:spcPts val="48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Overhead/cost</a:t>
            </a:r>
          </a:p>
          <a:p>
            <a:pPr marL="812800" lvl="1" indent="-571500" algn="just">
              <a:lnSpc>
                <a:spcPts val="48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False sense of security</a:t>
            </a:r>
          </a:p>
          <a:p>
            <a:pPr marL="241300" lvl="1" algn="just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Benefits:</a:t>
            </a:r>
          </a:p>
          <a:p>
            <a:pPr marL="812800" lvl="1" indent="-571500" algn="just">
              <a:lnSpc>
                <a:spcPts val="48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Early detection of issues</a:t>
            </a:r>
          </a:p>
          <a:p>
            <a:pPr marL="812800" lvl="1" indent="-571500" algn="just">
              <a:lnSpc>
                <a:spcPts val="48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Improved reliability and service quality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4350" y="304949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31411" y="609600"/>
            <a:ext cx="12318364" cy="78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999" b="1">
                <a:solidFill>
                  <a:srgbClr val="2E006A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Team Member’s Information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0970" y="2282825"/>
            <a:ext cx="11660039" cy="277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Leader Name: </a:t>
            </a:r>
            <a:r>
              <a:rPr lang="en-US" sz="3099" dirty="0" err="1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chidurala</a:t>
            </a: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99" dirty="0" err="1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sankeerth</a:t>
            </a:r>
            <a:endParaRPr lang="en-US" sz="30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500"/>
              </a:lnSpc>
            </a:pP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  3</a:t>
            </a:r>
            <a:r>
              <a:rPr lang="en-US" sz="2499" baseline="30000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rd </a:t>
            </a: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year       </a:t>
            </a:r>
            <a:r>
              <a:rPr lang="en-US" sz="2499" dirty="0" err="1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Department:ECM</a:t>
            </a: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         Roll Number:23671A1905</a:t>
            </a: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70970" y="3632200"/>
            <a:ext cx="11660039" cy="277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Member 1 Name: Jangam </a:t>
            </a:r>
            <a:r>
              <a:rPr lang="en-US" sz="3099" dirty="0" err="1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MallikarjunSwamy</a:t>
            </a:r>
            <a:endParaRPr lang="en-US" sz="30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500"/>
              </a:lnSpc>
            </a:pP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  3</a:t>
            </a:r>
            <a:r>
              <a:rPr lang="en-US" sz="2499" baseline="30000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rd</a:t>
            </a: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year        </a:t>
            </a:r>
            <a:r>
              <a:rPr lang="en-US" sz="2499" dirty="0" err="1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Department:ECM</a:t>
            </a: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         Roll Number:23671A1914</a:t>
            </a: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70970" y="4981575"/>
            <a:ext cx="11660039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Member 2 Name: Madan Shanker</a:t>
            </a:r>
          </a:p>
          <a:p>
            <a:pPr algn="l">
              <a:lnSpc>
                <a:spcPts val="3498"/>
              </a:lnSpc>
            </a:pP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 3</a:t>
            </a:r>
            <a:r>
              <a:rPr lang="en-US" sz="2499" baseline="30000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rd</a:t>
            </a: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year       </a:t>
            </a:r>
            <a:r>
              <a:rPr lang="en-US" sz="2499" dirty="0" err="1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Department:ECM</a:t>
            </a: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            Roll Number:23671A1921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0970" y="6330950"/>
            <a:ext cx="11660039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Member 3 Name: </a:t>
            </a:r>
            <a:r>
              <a:rPr lang="en-US" sz="3099" dirty="0" err="1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Kathula</a:t>
            </a: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Pavan Partha</a:t>
            </a:r>
          </a:p>
          <a:p>
            <a:pPr algn="l">
              <a:lnSpc>
                <a:spcPts val="3498"/>
              </a:lnSpc>
            </a:pP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 3</a:t>
            </a:r>
            <a:r>
              <a:rPr lang="en-US" sz="2499" baseline="30000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rd</a:t>
            </a: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year         </a:t>
            </a:r>
            <a:r>
              <a:rPr lang="en-US" sz="2499" dirty="0" err="1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Department:ECM</a:t>
            </a: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         Roll Number:23671A1915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20EA23-9CEC-508F-27C6-AB08FAEA7C31}"/>
              </a:ext>
            </a:extLst>
          </p:cNvPr>
          <p:cNvSpPr txBox="1"/>
          <p:nvPr/>
        </p:nvSpPr>
        <p:spPr>
          <a:xfrm>
            <a:off x="6781800" y="4107322"/>
            <a:ext cx="1036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THANK YOU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84096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297</Words>
  <Application>Microsoft Office PowerPoint</Application>
  <PresentationFormat>Custom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Be Vietnam Ultra-Bold</vt:lpstr>
      <vt:lpstr>Arial</vt:lpstr>
      <vt:lpstr>Times New Roman MT</vt:lpstr>
      <vt:lpstr>Canva Sans</vt:lpstr>
      <vt:lpstr>Canva Sans Bold</vt:lpstr>
      <vt:lpstr>Oswald Bold</vt:lpstr>
      <vt:lpstr>Arial Bold</vt:lpstr>
      <vt:lpstr>Bebas Neue Bold</vt:lpstr>
      <vt:lpstr>Calibri</vt:lpstr>
      <vt:lpstr>Cinzel Bold</vt:lpstr>
      <vt:lpstr>IBM Plex Sans Bold</vt:lpstr>
      <vt:lpstr>Wingdings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dc:creator>SANKEERTH CHIDURALA</dc:creator>
  <cp:lastModifiedBy>SANKEERTH CHIDURALA</cp:lastModifiedBy>
  <cp:revision>4</cp:revision>
  <dcterms:created xsi:type="dcterms:W3CDTF">2006-08-16T00:00:00Z</dcterms:created>
  <dcterms:modified xsi:type="dcterms:W3CDTF">2025-10-31T11:35:34Z</dcterms:modified>
  <dc:identifier>DAG3UZF7Zd4</dc:identifier>
</cp:coreProperties>
</file>